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97" r:id="rId2"/>
    <p:sldId id="263" r:id="rId3"/>
    <p:sldId id="296" r:id="rId4"/>
    <p:sldId id="290" r:id="rId5"/>
    <p:sldId id="265" r:id="rId6"/>
    <p:sldId id="292" r:id="rId7"/>
    <p:sldId id="294" r:id="rId8"/>
    <p:sldId id="282" r:id="rId9"/>
    <p:sldId id="295" r:id="rId10"/>
    <p:sldId id="288" r:id="rId11"/>
    <p:sldId id="283" r:id="rId12"/>
  </p:sldIdLst>
  <p:sldSz cx="9906000" cy="6858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pos="308" userDrawn="1">
          <p15:clr>
            <a:srgbClr val="A4A3A4"/>
          </p15:clr>
        </p15:guide>
        <p15:guide id="3" orient="horz" pos="3067" userDrawn="1">
          <p15:clr>
            <a:srgbClr val="A4A3A4"/>
          </p15:clr>
        </p15:guide>
        <p15:guide id="4" orient="horz" pos="1797" userDrawn="1">
          <p15:clr>
            <a:srgbClr val="A4A3A4"/>
          </p15:clr>
        </p15:guide>
        <p15:guide id="5" pos="30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8B"/>
    <a:srgbClr val="A19DCF"/>
    <a:srgbClr val="FF99FF"/>
    <a:srgbClr val="D14899"/>
    <a:srgbClr val="009FE1"/>
    <a:srgbClr val="0163C5"/>
    <a:srgbClr val="FBFBFB"/>
    <a:srgbClr val="DFDFE0"/>
    <a:srgbClr val="7772BA"/>
    <a:srgbClr val="544F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9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94" y="108"/>
      </p:cViewPr>
      <p:guideLst>
        <p:guide orient="horz" pos="640"/>
        <p:guide pos="308"/>
        <p:guide orient="horz" pos="3067"/>
        <p:guide orient="horz" pos="1797"/>
        <p:guide pos="305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923A1-23FD-4832-912E-3E279CB8ED4A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F9A24-5D9C-4CCD-AEDA-F69DBB4955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784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212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974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76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936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9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24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9" t="4709" r="6462" b="28889"/>
          <a:stretch/>
        </p:blipFill>
        <p:spPr>
          <a:xfrm>
            <a:off x="670560" y="0"/>
            <a:ext cx="8595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61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77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17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97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06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9B3C5-B472-4850-BCDD-DC83E332A4A6}" type="datetimeFigureOut">
              <a:rPr lang="ko-KR" altLang="en-US" smtClean="0"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678E0-9A8D-48AE-ABB0-0D3C190A0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23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45416"/>
              </p:ext>
            </p:extLst>
          </p:nvPr>
        </p:nvGraphicFramePr>
        <p:xfrm>
          <a:off x="483335" y="500475"/>
          <a:ext cx="8807313" cy="511302"/>
        </p:xfrm>
        <a:graphic>
          <a:graphicData uri="http://schemas.openxmlformats.org/drawingml/2006/table">
            <a:tbl>
              <a:tblPr/>
              <a:tblGrid>
                <a:gridCol w="8807313">
                  <a:extLst>
                    <a:ext uri="{9D8B030D-6E8A-4147-A177-3AD203B41FA5}">
                      <a16:colId xmlns:a16="http://schemas.microsoft.com/office/drawing/2014/main" val="3933726345"/>
                    </a:ext>
                  </a:extLst>
                </a:gridCol>
              </a:tblGrid>
              <a:tr h="5113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2018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학년도 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One-</a:t>
                      </a:r>
                      <a:r>
                        <a:rPr lang="en-US" altLang="ko-KR" sz="18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Stop </a:t>
                      </a:r>
                      <a:r>
                        <a:rPr lang="ko-KR" altLang="en-US" sz="18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한남커리어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네비게이션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전공별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맵 신청서 및 개인정보 동의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358733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044514" y="982962"/>
            <a:ext cx="7623235" cy="1071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endParaRPr lang="ko-KR" altLang="en-US" sz="105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342900" indent="-342900" algn="just" fontAlgn="base">
              <a:lnSpc>
                <a:spcPct val="130000"/>
              </a:lnSpc>
              <a:buAutoNum type="arabicPeriod"/>
            </a:pPr>
            <a:r>
              <a:rPr lang="ko-KR" altLang="en-US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신청자</a:t>
            </a:r>
            <a:endParaRPr lang="en-US" altLang="ko-KR" kern="0" dirty="0" smtClean="0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just" fontAlgn="base">
              <a:lnSpc>
                <a:spcPct val="13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 </a:t>
            </a:r>
            <a:r>
              <a:rPr lang="en-US" altLang="ko-KR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____</a:t>
            </a:r>
            <a:r>
              <a:rPr lang="ko-KR" altLang="en-US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  </a:t>
            </a:r>
            <a:r>
              <a:rPr lang="en-US" altLang="ko-KR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kern="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팀명</a:t>
            </a:r>
            <a:r>
              <a:rPr lang="ko-KR" altLang="en-US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                                                   ]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86820"/>
              </p:ext>
            </p:extLst>
          </p:nvPr>
        </p:nvGraphicFramePr>
        <p:xfrm>
          <a:off x="488950" y="5011885"/>
          <a:ext cx="8870710" cy="945328"/>
        </p:xfrm>
        <a:graphic>
          <a:graphicData uri="http://schemas.openxmlformats.org/drawingml/2006/table">
            <a:tbl>
              <a:tblPr/>
              <a:tblGrid>
                <a:gridCol w="8870710">
                  <a:extLst>
                    <a:ext uri="{9D8B030D-6E8A-4147-A177-3AD203B41FA5}">
                      <a16:colId xmlns:a16="http://schemas.microsoft.com/office/drawing/2014/main" val="16316299"/>
                    </a:ext>
                  </a:extLst>
                </a:gridCol>
              </a:tblGrid>
              <a:tr h="94532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￭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개인정보의 수집 및 이용에 동의하시겠습니까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?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개인정보 수집 및 이용 목적 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2018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학년도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한남커리어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네비게이션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전공별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맵 공모전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수집하는 개인정보의 항목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신청인 소속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학번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휴대폰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 </a:t>
                      </a:r>
                      <a:r>
                        <a:rPr lang="ko-KR" altLang="en-US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동의 </a:t>
                      </a:r>
                      <a:r>
                        <a:rPr lang="ko-KR" altLang="en-US" sz="900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거부권리</a:t>
                      </a:r>
                      <a:r>
                        <a:rPr lang="ko-KR" altLang="en-US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안내</a:t>
                      </a:r>
                      <a:r>
                        <a:rPr lang="en-US" altLang="ko-KR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신청인은 본 개인정보 수집에 대한 동의를 거부하실 수 있으며</a:t>
                      </a:r>
                      <a:r>
                        <a:rPr lang="en-US" altLang="ko-KR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경우 신청이 제한</a:t>
                      </a:r>
                      <a:r>
                        <a:rPr lang="ko-KR" altLang="en-US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됩니다</a:t>
                      </a:r>
                      <a:r>
                        <a:rPr lang="en-US" altLang="ko-KR" sz="900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본인은 개인정보 처리에 관하여 고지 받았으며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이를 충분히 이해하고 동의합니다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273145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044514" y="3084353"/>
            <a:ext cx="8076062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“</a:t>
            </a:r>
            <a:r>
              <a:rPr kumimoji="0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2018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kumimoji="0" lang="ko-KR" altLang="en-US" sz="1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한남커리어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네비게이션</a:t>
            </a:r>
            <a:r>
              <a:rPr lang="en-US" altLang="ko-KR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전공별</a:t>
            </a:r>
            <a:r>
              <a:rPr lang="en-US" altLang="ko-KR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맵 공모전</a:t>
            </a:r>
            <a:r>
              <a:rPr kumimoji="0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신청서를 제출하며</a:t>
            </a:r>
            <a:r>
              <a:rPr kumimoji="0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</a:t>
            </a:r>
            <a:r>
              <a:rPr lang="en-US" altLang="ko-KR" sz="1500" b="1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수집</a:t>
            </a:r>
            <a:r>
              <a:rPr lang="en-US" altLang="ko-KR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</a:t>
            </a:r>
            <a:r>
              <a:rPr lang="ko-KR" altLang="en-US" sz="1500" b="1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b="1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</a:t>
            </a:r>
            <a:endParaRPr lang="en-US" altLang="ko-KR" sz="1500" b="1" dirty="0" smtClean="0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ko-KR" sz="15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0" lang="en-US" altLang="ko-KR" sz="15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    </a:t>
            </a:r>
            <a:r>
              <a:rPr kumimoji="0" lang="ko-KR" altLang="en-US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및 이용</a:t>
            </a:r>
            <a:r>
              <a:rPr kumimoji="0" lang="ko-KR" altLang="en-US" sz="15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동의하시겠습니까</a:t>
            </a:r>
            <a:r>
              <a:rPr kumimoji="0" lang="en-US" altLang="ko-KR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  </a:t>
            </a:r>
            <a:r>
              <a:rPr lang="en-US" altLang="ko-KR" sz="1600" b="1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? (</a:t>
            </a:r>
            <a:r>
              <a:rPr lang="ko-KR" altLang="en-US" sz="1600" b="1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동의 내용 아래 참조</a:t>
            </a:r>
            <a:r>
              <a:rPr lang="en-US" altLang="ko-KR" sz="1600" b="1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en-US" altLang="ko-KR" sz="16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2018. . .</a:t>
            </a:r>
            <a:endParaRPr kumimoji="0" lang="en-US" altLang="ko-K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굴림" panose="020B0600000101010101" pitchFamily="50" charset="-127"/>
              </a:rPr>
              <a:t>  </a:t>
            </a:r>
            <a:endParaRPr kumimoji="0" lang="en-US" altLang="ko-K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lvl="0" indent="-228600" algn="ctr" latinLnBrk="0">
              <a:buAutoNum type="arabicPeriod"/>
            </a:pP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굴림" panose="020B0600000101010101" pitchFamily="50" charset="-127"/>
              </a:rPr>
              <a:t>신청자  동의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:                (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굴림" panose="020B0600000101010101" pitchFamily="50" charset="-127"/>
              </a:rPr>
              <a:t>서명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</a:p>
          <a:p>
            <a:pPr marL="228600" lvl="0" indent="-228600" algn="ctr" latinLnBrk="0">
              <a:buAutoNum type="arabicPeriod"/>
            </a:pP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신청자   동의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</a:rPr>
              <a:t>:                </a:t>
            </a:r>
            <a:r>
              <a:rPr lang="en-US" altLang="ko-KR" sz="1200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  <a:latin typeface="바탕" panose="02030600000101010101" pitchFamily="18" charset="-127"/>
                <a:ea typeface="굴림" panose="020B0600000101010101" pitchFamily="50" charset="-127"/>
              </a:rPr>
              <a:t>서명</a:t>
            </a:r>
            <a:r>
              <a:rPr lang="en-US" altLang="ko-KR" sz="1200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</a:p>
          <a:p>
            <a:pPr marL="228600" lvl="0" indent="-228600" algn="ctr" latinLnBrk="0">
              <a:buAutoNum type="arabicPeriod"/>
            </a:pPr>
            <a:r>
              <a:rPr lang="ko-KR" altLang="en-US" sz="1200" b="1" dirty="0" smtClean="0">
                <a:solidFill>
                  <a:srgbClr val="000000"/>
                </a:solidFill>
                <a:latin typeface="바탕" panose="02030600000101010101" pitchFamily="18" charset="-127"/>
                <a:ea typeface="굴림" panose="020B0600000101010101" pitchFamily="50" charset="-127"/>
              </a:rPr>
              <a:t>신청자   동의</a:t>
            </a:r>
            <a:r>
              <a:rPr lang="en-US" altLang="ko-KR" sz="1200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               </a:t>
            </a:r>
            <a:r>
              <a:rPr lang="en-US" altLang="ko-KR" sz="1200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  <a:latin typeface="바탕" panose="02030600000101010101" pitchFamily="18" charset="-127"/>
                <a:ea typeface="굴림" panose="020B0600000101010101" pitchFamily="50" charset="-127"/>
              </a:rPr>
              <a:t>서명</a:t>
            </a:r>
            <a:r>
              <a:rPr lang="en-US" altLang="ko-KR" sz="1200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2625" y="2054024"/>
            <a:ext cx="8064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[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팀장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] 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성명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학과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학번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성별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전화번호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/E-Mail.com  </a:t>
            </a:r>
            <a:endParaRPr lang="en-US" altLang="ko-KR" b="1" dirty="0">
              <a:solidFill>
                <a:schemeClr val="bg1">
                  <a:lumMod val="75000"/>
                </a:schemeClr>
              </a:solidFill>
              <a:cs typeface="Aharoni" panose="02010803020104030203" pitchFamily="2" charset="-79"/>
            </a:endParaRPr>
          </a:p>
          <a:p>
            <a:pPr marL="342900" indent="-342900">
              <a:buAutoNum type="arabicParenR"/>
            </a:pP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          성명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학과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학번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성별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                </a:t>
            </a:r>
          </a:p>
          <a:p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3)           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성명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학과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학번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/</a:t>
            </a:r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성별 </a:t>
            </a:r>
            <a:endParaRPr lang="en-US" altLang="ko-KR" b="1" dirty="0">
              <a:solidFill>
                <a:schemeClr val="bg1">
                  <a:lumMod val="75000"/>
                </a:schemeClr>
              </a:solidFill>
              <a:cs typeface="Aharoni" panose="02010803020104030203" pitchFamily="2" charset="-79"/>
            </a:endParaRPr>
          </a:p>
          <a:p>
            <a:pPr algn="ctr"/>
            <a:endParaRPr lang="en-US" altLang="ko-KR" b="1" dirty="0">
              <a:solidFill>
                <a:schemeClr val="bg1">
                  <a:lumMod val="75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1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261223" y="2620660"/>
            <a:ext cx="5383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bg2">
                    <a:lumMod val="90000"/>
                  </a:schemeClr>
                </a:solidFill>
                <a:cs typeface="Aharoni" panose="02010803020104030203" pitchFamily="2" charset="-79"/>
              </a:rPr>
              <a:t>제목</a:t>
            </a:r>
            <a:endParaRPr lang="ko-KR" altLang="en-US" sz="4800" b="1" dirty="0">
              <a:solidFill>
                <a:schemeClr val="bg2">
                  <a:lumMod val="90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7722" y="5802118"/>
            <a:ext cx="538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팀 명 </a:t>
            </a:r>
            <a:r>
              <a:rPr lang="en-US" altLang="ko-KR" b="1" dirty="0" smtClean="0">
                <a:solidFill>
                  <a:schemeClr val="bg1">
                    <a:lumMod val="75000"/>
                  </a:schemeClr>
                </a:solidFill>
                <a:cs typeface="Aharoni" panose="02010803020104030203" pitchFamily="2" charset="-79"/>
              </a:rPr>
              <a:t>: _______________________</a:t>
            </a:r>
          </a:p>
          <a:p>
            <a:pPr algn="ctr"/>
            <a:endParaRPr lang="en-US" altLang="ko-KR" b="1" dirty="0">
              <a:solidFill>
                <a:schemeClr val="bg1">
                  <a:lumMod val="7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730" y="570785"/>
            <a:ext cx="8646111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※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자유 양식일 경우 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[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필수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]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항목 포함</a:t>
            </a:r>
            <a:endParaRPr lang="en-US" altLang="ko-KR" sz="1100" b="1" dirty="0" smtClean="0">
              <a:solidFill>
                <a:srgbClr val="C00000"/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※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PPT 12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장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이내</a:t>
            </a:r>
            <a:endParaRPr lang="en-US" altLang="ko-KR" sz="1100" b="1" dirty="0" smtClean="0">
              <a:solidFill>
                <a:srgbClr val="C00000"/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※ </a:t>
            </a:r>
            <a:r>
              <a:rPr lang="en-US" altLang="ko-KR" sz="1100" b="1" dirty="0" err="1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job@hnu,kr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제출 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[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온라인만 가능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-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제목 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sz="11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한남커리어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 네비게이션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전공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)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맵 공모전 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_ </a:t>
            </a:r>
            <a:r>
              <a:rPr lang="ko-KR" altLang="en-US" sz="11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팀명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/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팀장 성명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/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haroni" panose="02010803020104030203" pitchFamily="2" charset="-79"/>
              </a:rPr>
              <a:t>학과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  <a:latin typeface="+mn-ea"/>
              <a:cs typeface="Aharoni" panose="02010803020104030203" pitchFamily="2" charset="-79"/>
            </a:endParaRPr>
          </a:p>
        </p:txBody>
      </p:sp>
      <p:pic>
        <p:nvPicPr>
          <p:cNvPr id="5" name="Picture 2" descr="C:\Users\blue\Desktop\hnu_lo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5" y="6020691"/>
            <a:ext cx="2045413" cy="57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34770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65320224" descr="EMB0000472c56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2" y="149641"/>
            <a:ext cx="151923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8205" y="79732"/>
            <a:ext cx="7366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2018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학년도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One- Stop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한남 네비게이션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전공별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)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맵  공모전  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0" y="90493"/>
            <a:ext cx="9906000" cy="378883"/>
            <a:chOff x="-17786" y="216137"/>
            <a:chExt cx="9906000" cy="378883"/>
          </a:xfrm>
        </p:grpSpPr>
        <p:sp>
          <p:nvSpPr>
            <p:cNvPr id="10" name="직사각형 9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0" y="-368737"/>
            <a:ext cx="9906000" cy="378883"/>
            <a:chOff x="-17786" y="216137"/>
            <a:chExt cx="9906000" cy="378883"/>
          </a:xfrm>
        </p:grpSpPr>
        <p:sp>
          <p:nvSpPr>
            <p:cNvPr id="13" name="직사각형 12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535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-17786" y="216137"/>
            <a:ext cx="9906000" cy="378883"/>
            <a:chOff x="-17786" y="216137"/>
            <a:chExt cx="9906000" cy="378883"/>
          </a:xfrm>
        </p:grpSpPr>
        <p:sp>
          <p:nvSpPr>
            <p:cNvPr id="48" name="직사각형 47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673199" y="148084"/>
            <a:ext cx="5251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목    차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23455" y="1005956"/>
            <a:ext cx="7949174" cy="4655530"/>
            <a:chOff x="707146" y="1595006"/>
            <a:chExt cx="7949174" cy="4655530"/>
          </a:xfrm>
        </p:grpSpPr>
        <p:cxnSp>
          <p:nvCxnSpPr>
            <p:cNvPr id="111" name="직선 연결선 110"/>
            <p:cNvCxnSpPr/>
            <p:nvPr/>
          </p:nvCxnSpPr>
          <p:spPr>
            <a:xfrm>
              <a:off x="3878541" y="1595006"/>
              <a:ext cx="0" cy="465553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타원 111"/>
            <p:cNvSpPr/>
            <p:nvPr/>
          </p:nvSpPr>
          <p:spPr>
            <a:xfrm>
              <a:off x="3840441" y="2056634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3" name="타원 112"/>
            <p:cNvSpPr/>
            <p:nvPr/>
          </p:nvSpPr>
          <p:spPr>
            <a:xfrm>
              <a:off x="3840441" y="2691634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4" name="타원 113"/>
            <p:cNvSpPr/>
            <p:nvPr/>
          </p:nvSpPr>
          <p:spPr>
            <a:xfrm>
              <a:off x="3840441" y="3377434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201255" y="2279238"/>
              <a:ext cx="4104317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54013" indent="-354013">
                <a:lnSpc>
                  <a:spcPct val="150000"/>
                </a:lnSpc>
                <a:buAutoNum type="arabicPeriod"/>
              </a:pP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전공 탐색 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[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필수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]</a:t>
              </a:r>
            </a:p>
            <a:p>
              <a:pPr marL="354013" indent="-354013">
                <a:lnSpc>
                  <a:spcPct val="150000"/>
                </a:lnSpc>
                <a:buAutoNum type="arabicPeriod"/>
              </a:pP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전공교수 인터뷰 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[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선택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]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784177" y="1780838"/>
              <a:ext cx="33804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I.  </a:t>
              </a:r>
              <a:r>
                <a:rPr lang="ko-KR" altLang="en-US" sz="20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전공 탐색</a:t>
              </a:r>
              <a:endParaRPr lang="en-US" altLang="ko-KR" sz="20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784176" y="3099745"/>
              <a:ext cx="33804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II. </a:t>
              </a:r>
              <a:r>
                <a:rPr lang="ko-KR" altLang="en-US" sz="20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목표설정</a:t>
              </a:r>
              <a:endParaRPr lang="en-US" altLang="ko-KR" sz="20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799055" y="4812963"/>
              <a:ext cx="33804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III. Action Plan</a:t>
              </a:r>
              <a:endParaRPr lang="en-US" altLang="ko-KR" sz="20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21" name="타원 120"/>
            <p:cNvSpPr/>
            <p:nvPr/>
          </p:nvSpPr>
          <p:spPr>
            <a:xfrm>
              <a:off x="3840441" y="4043956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24" name="타원 123"/>
            <p:cNvSpPr/>
            <p:nvPr/>
          </p:nvSpPr>
          <p:spPr>
            <a:xfrm>
              <a:off x="3840441" y="4746502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27" name="타원 126"/>
            <p:cNvSpPr/>
            <p:nvPr/>
          </p:nvSpPr>
          <p:spPr>
            <a:xfrm>
              <a:off x="3840441" y="5433205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30" name="타원 129"/>
            <p:cNvSpPr/>
            <p:nvPr/>
          </p:nvSpPr>
          <p:spPr>
            <a:xfrm>
              <a:off x="3840441" y="6091002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235362" y="3432721"/>
              <a:ext cx="410431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54013" indent="-354013">
                <a:lnSpc>
                  <a:spcPct val="150000"/>
                </a:lnSpc>
                <a:buAutoNum type="arabicPeriod"/>
              </a:pP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전공에 따른 진출 직무 찾기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 [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필수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]</a:t>
              </a:r>
            </a:p>
            <a:p>
              <a:pPr marL="354013" indent="-354013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200" b="1" dirty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진출 분야 선배 인터뷰</a:t>
              </a:r>
              <a:r>
                <a:rPr lang="en-US" altLang="ko-KR" sz="1200" b="1" dirty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[</a:t>
              </a:r>
              <a:r>
                <a:rPr lang="ko-KR" altLang="en-US" sz="1200" b="1" dirty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선택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]</a:t>
              </a:r>
            </a:p>
            <a:p>
              <a:pPr marL="354013" indent="-354013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목표 직무에 대한 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SWOT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분석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(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상황분석</a:t>
              </a:r>
              <a:r>
                <a:rPr lang="en-US" altLang="ko-KR" sz="1200" b="1" dirty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) [</a:t>
              </a:r>
              <a:r>
                <a:rPr lang="ko-KR" altLang="en-US" sz="1200" b="1" dirty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선택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]</a:t>
              </a:r>
            </a:p>
            <a:p>
              <a:pPr marL="354013" indent="-354013">
                <a:lnSpc>
                  <a:spcPct val="150000"/>
                </a:lnSpc>
                <a:buAutoNum type="arabicPeriod"/>
              </a:pP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목표 직무 선택 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[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필수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]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235361" y="5223413"/>
              <a:ext cx="4104317" cy="3391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  </a:t>
              </a:r>
              <a:r>
                <a:rPr lang="en-US" altLang="ko-KR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- </a:t>
              </a:r>
              <a:r>
                <a:rPr lang="ko-KR" altLang="en-US" sz="1200" b="1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학년별 대학생활 계획</a:t>
              </a:r>
              <a:endParaRPr lang="en-US" altLang="ko-KR" sz="12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cxnSp>
          <p:nvCxnSpPr>
            <p:cNvPr id="135" name="직선 연결선 134"/>
            <p:cNvCxnSpPr/>
            <p:nvPr/>
          </p:nvCxnSpPr>
          <p:spPr>
            <a:xfrm>
              <a:off x="743165" y="3254693"/>
              <a:ext cx="79131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연결선 135"/>
            <p:cNvCxnSpPr/>
            <p:nvPr/>
          </p:nvCxnSpPr>
          <p:spPr>
            <a:xfrm>
              <a:off x="707146" y="5235893"/>
              <a:ext cx="79131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3615364" y="5226866"/>
            <a:ext cx="338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Ⅳ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소 감 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53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/>
          <p:cNvSpPr txBox="1">
            <a:spLocks noGrp="1"/>
          </p:cNvSpPr>
          <p:nvPr/>
        </p:nvSpPr>
        <p:spPr bwMode="auto">
          <a:xfrm>
            <a:off x="3886200" y="66198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7B441AA-06E6-46A7-8F14-69D4C136A777}" type="slidenum">
              <a:rPr kumimoji="1" lang="en-US" altLang="ko-KR" sz="100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kumimoji="1" lang="en-US" altLang="ko-KR" sz="100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962400" y="2660650"/>
            <a:ext cx="1981200" cy="18288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fontAlgn="base" latinLnBrk="0">
              <a:spcAft>
                <a:spcPct val="0"/>
              </a:spcAft>
            </a:pPr>
            <a:endParaRPr lang="ko-KR" altLang="ko-KR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604186" y="3372613"/>
            <a:ext cx="6976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전공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687120" y="2338653"/>
            <a:ext cx="8467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kumimoji="1" lang="ko-KR" altLang="en-US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3639483" y="2336212"/>
            <a:ext cx="8467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kumimoji="1" lang="ko-KR" altLang="en-US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5725847" y="4406574"/>
            <a:ext cx="8467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kumimoji="1" lang="ko-KR" altLang="en-US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610993" y="4423712"/>
            <a:ext cx="8467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kumimoji="1" lang="ko-KR" altLang="en-US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-17786" y="216137"/>
            <a:ext cx="9906000" cy="378883"/>
            <a:chOff x="-17786" y="216137"/>
            <a:chExt cx="9906000" cy="378883"/>
          </a:xfrm>
        </p:grpSpPr>
        <p:sp>
          <p:nvSpPr>
            <p:cNvPr id="19" name="직사각형 18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5272" y="638451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1.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전공 탐색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15791" y="120408"/>
            <a:ext cx="3380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I.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전공 탐색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1914" y="1212572"/>
            <a:ext cx="3159863" cy="25764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600"/>
              </a:lnSpc>
            </a:pPr>
            <a:endParaRPr lang="ko-KR" altLang="en-US" sz="1200" b="1" dirty="0" smtClean="0">
              <a:solidFill>
                <a:schemeClr val="bg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과목명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ts val="1600"/>
              </a:lnSpc>
            </a:pPr>
            <a:endParaRPr lang="en-US" altLang="ko-KR" sz="1200" b="1" dirty="0" smtClean="0">
              <a:solidFill>
                <a:schemeClr val="bg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담당교수 </a:t>
            </a: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과목명 </a:t>
            </a: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과목 특성 </a:t>
            </a:r>
            <a:r>
              <a:rPr lang="en-US" altLang="ko-KR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200" b="1" dirty="0" smtClean="0">
                <a:solidFill>
                  <a:schemeClr val="bg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이수학점</a:t>
            </a:r>
          </a:p>
          <a:p>
            <a:pPr>
              <a:lnSpc>
                <a:spcPts val="1600"/>
              </a:lnSpc>
            </a:pPr>
            <a:endParaRPr lang="ko-KR" altLang="en-US" sz="1200" b="1" dirty="0" smtClean="0">
              <a:solidFill>
                <a:schemeClr val="bg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7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45931" y="1089025"/>
            <a:ext cx="9614138" cy="5602250"/>
            <a:chOff x="902208" y="3189331"/>
            <a:chExt cx="7754112" cy="5602250"/>
          </a:xfrm>
        </p:grpSpPr>
        <p:grpSp>
          <p:nvGrpSpPr>
            <p:cNvPr id="5" name="그룹 4"/>
            <p:cNvGrpSpPr/>
            <p:nvPr/>
          </p:nvGrpSpPr>
          <p:grpSpPr>
            <a:xfrm>
              <a:off x="902208" y="3189331"/>
              <a:ext cx="3004158" cy="2503941"/>
              <a:chOff x="2317490" y="3226176"/>
              <a:chExt cx="2565067" cy="2418720"/>
            </a:xfrm>
          </p:grpSpPr>
          <p:sp>
            <p:nvSpPr>
              <p:cNvPr id="28" name="모서리가 둥근 직사각형 27"/>
              <p:cNvSpPr/>
              <p:nvPr/>
            </p:nvSpPr>
            <p:spPr>
              <a:xfrm>
                <a:off x="2317490" y="3415196"/>
                <a:ext cx="2565067" cy="2229700"/>
              </a:xfrm>
              <a:prstGeom prst="roundRect">
                <a:avLst>
                  <a:gd name="adj" fmla="val 10318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29" name="모서리가 둥근 직사각형 28"/>
              <p:cNvSpPr/>
              <p:nvPr/>
            </p:nvSpPr>
            <p:spPr>
              <a:xfrm>
                <a:off x="2542297" y="3226176"/>
                <a:ext cx="2115452" cy="27003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 smtClean="0"/>
                  <a:t>교수님 사진</a:t>
                </a:r>
                <a:endParaRPr lang="ko-KR" altLang="en-US" sz="1400" dirty="0"/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5101782" y="3254261"/>
              <a:ext cx="3534065" cy="2439011"/>
              <a:chOff x="6269928" y="3288896"/>
              <a:chExt cx="3019630" cy="2356000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6269928" y="3415196"/>
                <a:ext cx="3019630" cy="2229700"/>
              </a:xfrm>
              <a:prstGeom prst="roundRect">
                <a:avLst>
                  <a:gd name="adj" fmla="val 10318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200" dirty="0"/>
              </a:p>
            </p:txBody>
          </p:sp>
          <p:sp>
            <p:nvSpPr>
              <p:cNvPr id="31" name="모서리가 둥근 직사각형 30"/>
              <p:cNvSpPr/>
              <p:nvPr/>
            </p:nvSpPr>
            <p:spPr>
              <a:xfrm>
                <a:off x="6754766" y="3288896"/>
                <a:ext cx="2115452" cy="27003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/>
                  <a:t>전공과목</a:t>
                </a:r>
                <a:endParaRPr lang="ko-KR" altLang="en-US" sz="1400" b="1" dirty="0"/>
              </a:p>
            </p:txBody>
          </p:sp>
        </p:grpSp>
        <p:grpSp>
          <p:nvGrpSpPr>
            <p:cNvPr id="2" name="그룹 1"/>
            <p:cNvGrpSpPr/>
            <p:nvPr/>
          </p:nvGrpSpPr>
          <p:grpSpPr>
            <a:xfrm>
              <a:off x="902208" y="5946312"/>
              <a:ext cx="7754112" cy="2845269"/>
              <a:chOff x="2317490" y="4531035"/>
              <a:chExt cx="7072786" cy="2748429"/>
            </a:xfrm>
          </p:grpSpPr>
          <p:sp>
            <p:nvSpPr>
              <p:cNvPr id="32" name="모서리가 둥근 직사각형 31"/>
              <p:cNvSpPr/>
              <p:nvPr/>
            </p:nvSpPr>
            <p:spPr>
              <a:xfrm>
                <a:off x="2317490" y="4639046"/>
                <a:ext cx="7072786" cy="2640418"/>
              </a:xfrm>
              <a:prstGeom prst="roundRect">
                <a:avLst>
                  <a:gd name="adj" fmla="val 10318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4189698" y="4531035"/>
                <a:ext cx="3224358" cy="27003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solidFill>
                      <a:schemeClr val="bg2">
                        <a:lumMod val="90000"/>
                      </a:schemeClr>
                    </a:solidFill>
                  </a:rPr>
                  <a:t>전공 진출 직무 </a:t>
                </a:r>
                <a:r>
                  <a:rPr lang="en-US" altLang="ko-KR" sz="1400" b="1" dirty="0" smtClean="0">
                    <a:solidFill>
                      <a:schemeClr val="bg2">
                        <a:lumMod val="90000"/>
                      </a:schemeClr>
                    </a:solidFill>
                  </a:rPr>
                  <a:t>OR  </a:t>
                </a:r>
                <a:r>
                  <a:rPr lang="ko-KR" altLang="en-US" sz="1400" b="1" dirty="0" smtClean="0">
                    <a:solidFill>
                      <a:schemeClr val="bg2">
                        <a:lumMod val="90000"/>
                      </a:schemeClr>
                    </a:solidFill>
                  </a:rPr>
                  <a:t>기타 </a:t>
                </a:r>
                <a:endParaRPr lang="ko-KR" altLang="en-US" sz="1400" b="1" dirty="0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</p:grpSp>
        <p:sp>
          <p:nvSpPr>
            <p:cNvPr id="35" name="위쪽 화살표 34"/>
            <p:cNvSpPr/>
            <p:nvPr/>
          </p:nvSpPr>
          <p:spPr>
            <a:xfrm>
              <a:off x="4317245" y="5721209"/>
              <a:ext cx="830134" cy="223635"/>
            </a:xfrm>
            <a:prstGeom prst="upArrow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덧셈 기호 35"/>
            <p:cNvSpPr/>
            <p:nvPr/>
          </p:nvSpPr>
          <p:spPr>
            <a:xfrm>
              <a:off x="4306062" y="4354651"/>
              <a:ext cx="518835" cy="368980"/>
            </a:xfrm>
            <a:prstGeom prst="mathPlu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8145" y="604008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2.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최고의 멘토 교수님 인터뷰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rgbClr val="EA008B"/>
                </a:solidFill>
                <a:cs typeface="Aharoni" panose="02010803020104030203" pitchFamily="2" charset="-79"/>
              </a:rPr>
              <a:t>[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rgbClr val="EA008B"/>
                </a:solidFill>
                <a:cs typeface="Aharoni" panose="02010803020104030203" pitchFamily="2" charset="-79"/>
              </a:rPr>
              <a:t>선택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rgbClr val="EA008B"/>
                </a:solidFill>
                <a:cs typeface="Aharoni" panose="02010803020104030203" pitchFamily="2" charset="-79"/>
              </a:rPr>
              <a:t>]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rgbClr val="EA008B"/>
              </a:solidFill>
              <a:cs typeface="Aharoni" panose="02010803020104030203" pitchFamily="2" charset="-79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0" y="211626"/>
            <a:ext cx="9906000" cy="378883"/>
            <a:chOff x="-17786" y="216137"/>
            <a:chExt cx="9906000" cy="378883"/>
          </a:xfrm>
        </p:grpSpPr>
        <p:sp>
          <p:nvSpPr>
            <p:cNvPr id="38" name="직사각형 37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8228378" y="80913"/>
            <a:ext cx="3380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I.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전공 탐색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959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2"/>
          <p:cNvSpPr txBox="1">
            <a:spLocks noGrp="1"/>
          </p:cNvSpPr>
          <p:nvPr/>
        </p:nvSpPr>
        <p:spPr bwMode="auto">
          <a:xfrm>
            <a:off x="3886200" y="726685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7B441AA-06E6-46A7-8F14-69D4C136A777}" type="slidenum">
              <a:rPr kumimoji="1" lang="en-US" altLang="ko-KR" sz="100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kumimoji="1" lang="en-US" altLang="ko-KR" sz="100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4953000" y="620713"/>
            <a:ext cx="0" cy="59039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EB1F1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4135480" y="3194064"/>
            <a:ext cx="1682151" cy="158235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fontAlgn="base" latinLnBrk="0">
              <a:spcAft>
                <a:spcPct val="0"/>
              </a:spcAft>
            </a:pPr>
            <a:endParaRPr lang="ko-KR" altLang="ko-KR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749625" y="2694731"/>
            <a:ext cx="10054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서비스업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475946" y="3395402"/>
            <a:ext cx="954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dirty="0" err="1" smtClean="0">
                <a:solidFill>
                  <a:schemeClr val="bg1">
                    <a:lumMod val="8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전공명</a:t>
            </a:r>
            <a:endParaRPr kumimoji="1" lang="ko-KR" altLang="en-US" sz="2000" dirty="0">
              <a:solidFill>
                <a:schemeClr val="bg1">
                  <a:lumMod val="8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629100" y="2674281"/>
            <a:ext cx="1269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          )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686273" y="1692589"/>
            <a:ext cx="5565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 </a:t>
            </a:r>
            <a:endParaRPr kumimoji="1" lang="en-US" altLang="ko-KR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595217" y="2345952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진출 분야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808461" y="1354035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직무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018723" y="2667280"/>
            <a:ext cx="1269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          )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114983" y="1692589"/>
            <a:ext cx="5565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 </a:t>
            </a:r>
            <a:endParaRPr kumimoji="1" lang="en-US" altLang="ko-KR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5012567" y="2362063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진출 분야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7298688" y="1438787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직무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3649218" y="5329177"/>
            <a:ext cx="1269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          )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790807" y="4952238"/>
            <a:ext cx="5565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 </a:t>
            </a:r>
            <a:endParaRPr kumimoji="1" lang="en-US" altLang="ko-KR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3632676" y="4994660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진출 분야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912995" y="4613684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직무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5018724" y="5316976"/>
            <a:ext cx="1269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          )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7226014" y="4952238"/>
            <a:ext cx="5565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 </a:t>
            </a:r>
            <a:endParaRPr kumimoji="1" lang="en-US" altLang="ko-KR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</a:t>
            </a:r>
            <a:endParaRPr kumimoji="1" lang="ko-KR" altLang="en-US" sz="20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4971004" y="5006727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진출 분야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7418968" y="4753796"/>
            <a:ext cx="12121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1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직무</a:t>
            </a:r>
            <a:endParaRPr kumimoji="1" lang="ko-KR" altLang="en-US" sz="1600" dirty="0">
              <a:solidFill>
                <a:schemeClr val="bg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4252327" y="3734619"/>
            <a:ext cx="15151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 eaLnBrk="0" hangingPunct="0">
              <a:spcBef>
                <a:spcPct val="40000"/>
              </a:spcBef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defRPr>
                <a:solidFill>
                  <a:srgbClr val="EB1F1F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32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       )</a:t>
            </a:r>
            <a:endParaRPr kumimoji="1" lang="ko-KR" altLang="en-US" sz="32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0" y="211626"/>
            <a:ext cx="9906000" cy="378883"/>
            <a:chOff x="-17786" y="216137"/>
            <a:chExt cx="9906000" cy="378883"/>
          </a:xfrm>
        </p:grpSpPr>
        <p:sp>
          <p:nvSpPr>
            <p:cNvPr id="35" name="직사각형 34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300298" y="111695"/>
            <a:ext cx="3380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II.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목표설정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8145" y="604008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1.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전공에 따른 진출 직무 찾기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[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필수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]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9974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28145" y="1138494"/>
            <a:ext cx="2442527" cy="2526897"/>
            <a:chOff x="2317490" y="3204001"/>
            <a:chExt cx="1682043" cy="2440895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317490" y="3415196"/>
              <a:ext cx="1682043" cy="2229700"/>
            </a:xfrm>
            <a:prstGeom prst="roundRect">
              <a:avLst>
                <a:gd name="adj" fmla="val 1031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2381649" y="3204001"/>
              <a:ext cx="1553724" cy="27003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사진</a:t>
              </a:r>
              <a:endParaRPr lang="ko-KR" altLang="en-US" sz="1400" b="1" dirty="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890513" y="1253770"/>
            <a:ext cx="5731495" cy="2776477"/>
            <a:chOff x="5339815" y="3415196"/>
            <a:chExt cx="3949743" cy="2681980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5339815" y="3415196"/>
              <a:ext cx="3949743" cy="2229700"/>
            </a:xfrm>
            <a:prstGeom prst="roundRect">
              <a:avLst>
                <a:gd name="adj" fmla="val 1031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/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6610148" y="5827146"/>
              <a:ext cx="2679410" cy="27003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취업 시 학점</a:t>
              </a:r>
              <a:r>
                <a:rPr lang="en-US" altLang="ko-KR" sz="1400" b="1" dirty="0" smtClean="0"/>
                <a:t>,</a:t>
              </a:r>
              <a:r>
                <a:rPr lang="ko-KR" altLang="en-US" sz="1400" b="1" dirty="0" smtClean="0"/>
                <a:t>자격증</a:t>
              </a:r>
              <a:r>
                <a:rPr lang="en-US" altLang="ko-KR" sz="1400" b="1" dirty="0" smtClean="0"/>
                <a:t>,</a:t>
              </a:r>
              <a:r>
                <a:rPr lang="ko-KR" altLang="en-US" sz="1400" b="1" dirty="0" smtClean="0"/>
                <a:t>경험 등</a:t>
              </a:r>
              <a:endParaRPr lang="ko-KR" altLang="en-US" sz="1400" b="1" dirty="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28145" y="3744254"/>
            <a:ext cx="9614138" cy="3019445"/>
            <a:chOff x="2317490" y="4362787"/>
            <a:chExt cx="7072786" cy="2916677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2317490" y="4639046"/>
              <a:ext cx="7072786" cy="2640418"/>
            </a:xfrm>
            <a:prstGeom prst="roundRect">
              <a:avLst>
                <a:gd name="adj" fmla="val 1031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2331656" y="4362787"/>
              <a:ext cx="3224358" cy="27003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</a:rPr>
                <a:t>취업하기 위해 어떤 노력을 하였는지</a:t>
              </a:r>
              <a:r>
                <a:rPr lang="en-US" altLang="ko-KR" sz="1400" b="1" dirty="0" smtClean="0">
                  <a:solidFill>
                    <a:schemeClr val="bg1"/>
                  </a:solidFill>
                </a:rPr>
                <a:t>? </a:t>
              </a:r>
              <a:r>
                <a:rPr lang="ko-KR" altLang="en-US" sz="1400" b="1" dirty="0" smtClean="0">
                  <a:solidFill>
                    <a:schemeClr val="bg1"/>
                  </a:solidFill>
                </a:rPr>
                <a:t>및 기타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위쪽 화살표 34"/>
          <p:cNvSpPr/>
          <p:nvPr/>
        </p:nvSpPr>
        <p:spPr>
          <a:xfrm>
            <a:off x="4617477" y="3710411"/>
            <a:ext cx="1029263" cy="223635"/>
          </a:xfrm>
          <a:prstGeom prst="up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덧셈 기호 35"/>
          <p:cNvSpPr/>
          <p:nvPr/>
        </p:nvSpPr>
        <p:spPr>
          <a:xfrm>
            <a:off x="2877831" y="2205487"/>
            <a:ext cx="643291" cy="368980"/>
          </a:xfrm>
          <a:prstGeom prst="mathPlu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/>
          <p:cNvSpPr txBox="1"/>
          <p:nvPr/>
        </p:nvSpPr>
        <p:spPr>
          <a:xfrm>
            <a:off x="128145" y="604008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2.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진출 분야 선배 인터뷰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rgbClr val="EA008B"/>
                </a:solidFill>
                <a:cs typeface="Aharoni" panose="02010803020104030203" pitchFamily="2" charset="-79"/>
              </a:rPr>
              <a:t>[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rgbClr val="EA008B"/>
                </a:solidFill>
                <a:cs typeface="Aharoni" panose="02010803020104030203" pitchFamily="2" charset="-79"/>
              </a:rPr>
              <a:t>선택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rgbClr val="EA008B"/>
                </a:solidFill>
                <a:cs typeface="Aharoni" panose="02010803020104030203" pitchFamily="2" charset="-79"/>
              </a:rPr>
              <a:t>]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rgbClr val="EA008B"/>
              </a:solidFill>
              <a:cs typeface="Aharoni" panose="02010803020104030203" pitchFamily="2" charset="-79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0" y="211626"/>
            <a:ext cx="9906000" cy="378883"/>
            <a:chOff x="-17786" y="216137"/>
            <a:chExt cx="9906000" cy="378883"/>
          </a:xfrm>
        </p:grpSpPr>
        <p:sp>
          <p:nvSpPr>
            <p:cNvPr id="38" name="직사각형 37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300298" y="111695"/>
            <a:ext cx="3380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II.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목표설정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812206" y="963750"/>
            <a:ext cx="3888107" cy="27954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취업한 기업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직무  소개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3750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60385" y="590509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3.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목표 직무에 대한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SWOT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분석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(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상황분석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)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597267"/>
              </p:ext>
            </p:extLst>
          </p:nvPr>
        </p:nvGraphicFramePr>
        <p:xfrm>
          <a:off x="158497" y="1097278"/>
          <a:ext cx="9534143" cy="5656147"/>
        </p:xfrm>
        <a:graphic>
          <a:graphicData uri="http://schemas.openxmlformats.org/drawingml/2006/table">
            <a:tbl>
              <a:tblPr/>
              <a:tblGrid>
                <a:gridCol w="156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79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      [ </a:t>
                      </a:r>
                      <a:r>
                        <a:rPr kumimoji="1" lang="ko-KR" altLang="en-US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기회 </a:t>
                      </a:r>
                      <a:r>
                        <a:rPr kumimoji="1" lang="en-US" altLang="ko-KR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] Opportunity / </a:t>
                      </a:r>
                      <a:r>
                        <a:rPr kumimoji="1" lang="ko-KR" altLang="en-US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활용방안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344">
                <a:tc rowSpan="3">
                  <a:txBody>
                    <a:bodyPr/>
                    <a:lstStyle/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목표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직무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 대한 환경 분석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정치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경제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기업환경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시장 및 산업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경쟁사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트랜드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차 산업 </a:t>
                      </a:r>
                      <a:endParaRPr lang="en-US" altLang="ko-KR" sz="1050" b="0" kern="0" spc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직무의</a:t>
                      </a:r>
                      <a:r>
                        <a:rPr lang="ko-KR" altLang="en-US" sz="1050" b="0" kern="0" spc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전망</a:t>
                      </a:r>
                      <a:endParaRPr lang="en-US" altLang="ko-KR" sz="1050" b="0" kern="0" spc="0" baseline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kern="0" spc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가치관 변화 등</a:t>
                      </a:r>
                      <a:endParaRPr lang="en-US" altLang="ko-KR" sz="1050" b="0" kern="0" spc="0" baseline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altLang="ko-KR" sz="1050" b="0" kern="0" spc="0" baseline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ko-KR" altLang="en-US" sz="1050" b="0" kern="0" spc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환경 요소에 따른 분석</a:t>
                      </a:r>
                      <a:endParaRPr lang="en-US" altLang="ko-KR" sz="1050" b="0" kern="0" spc="0" baseline="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5725" indent="-85725" algn="l">
                        <a:buFont typeface="Arial" panose="020B0604020202020204" pitchFamily="34" charset="0"/>
                        <a:buChar char="•"/>
                      </a:pPr>
                      <a:endParaRPr lang="en-US" altLang="ko-KR" sz="105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altLang="ko-KR" sz="105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525">
                <a:tc vMerge="1">
                  <a:txBody>
                    <a:bodyPr/>
                    <a:lstStyle/>
                    <a:p>
                      <a:pPr algn="ctr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1600" b="1" dirty="0" smtClean="0">
                        <a:solidFill>
                          <a:prstClr val="black"/>
                        </a:solidFill>
                        <a:latin typeface="+mn-ea"/>
                        <a:ea typeface="+mn-ea"/>
                      </a:endParaRPr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[ </a:t>
                      </a:r>
                      <a:r>
                        <a:rPr kumimoji="1" lang="ko-KR" altLang="en-US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위협 </a:t>
                      </a:r>
                      <a:r>
                        <a:rPr kumimoji="1" lang="en-US" altLang="ko-KR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] Threat / </a:t>
                      </a:r>
                      <a:r>
                        <a:rPr kumimoji="1" lang="ko-KR" altLang="en-US" sz="1600" b="1" dirty="0" smtClean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대처 방안</a:t>
                      </a:r>
                      <a:endParaRPr kumimoji="1" lang="en-US" altLang="ko-KR" sz="1600" b="1" dirty="0" smtClean="0">
                        <a:solidFill>
                          <a:prstClr val="black"/>
                        </a:solidFill>
                        <a:latin typeface="+mn-ea"/>
                        <a:ea typeface="+mn-ea"/>
                      </a:endParaRPr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082">
                <a:tc vMerge="1">
                  <a:txBody>
                    <a:bodyPr/>
                    <a:lstStyle/>
                    <a:p>
                      <a:pPr algn="ctr"/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30837" marR="30837" marT="8526" marB="8526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0" y="211626"/>
            <a:ext cx="9906000" cy="378883"/>
            <a:chOff x="-17786" y="216137"/>
            <a:chExt cx="9906000" cy="378883"/>
          </a:xfrm>
        </p:grpSpPr>
        <p:sp>
          <p:nvSpPr>
            <p:cNvPr id="6" name="직사각형 5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300299" y="111695"/>
            <a:ext cx="205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II.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목표설정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5849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13749"/>
              </p:ext>
            </p:extLst>
          </p:nvPr>
        </p:nvGraphicFramePr>
        <p:xfrm>
          <a:off x="165570" y="1027573"/>
          <a:ext cx="9574860" cy="564064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5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9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2536">
                  <a:extLst>
                    <a:ext uri="{9D8B030D-6E8A-4147-A177-3AD203B41FA5}">
                      <a16:colId xmlns:a16="http://schemas.microsoft.com/office/drawing/2014/main" val="2261505400"/>
                    </a:ext>
                  </a:extLst>
                </a:gridCol>
                <a:gridCol w="3037705">
                  <a:extLst>
                    <a:ext uri="{9D8B030D-6E8A-4147-A177-3AD203B41FA5}">
                      <a16:colId xmlns:a16="http://schemas.microsoft.com/office/drawing/2014/main" val="2750172963"/>
                    </a:ext>
                  </a:extLst>
                </a:gridCol>
              </a:tblGrid>
              <a:tr h="6444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1. </a:t>
                      </a: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직무 명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2. </a:t>
                      </a: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직무 명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  <a:latin typeface="+mn-ea"/>
                          <a:ea typeface="+mn-ea"/>
                        </a:rPr>
                        <a:t>전공과의 연관성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  <a:latin typeface="+mn-ea"/>
                          <a:ea typeface="+mn-ea"/>
                        </a:rPr>
                        <a:t>전공과의 연관성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직무의 전망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직무의 전망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4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 필요 역량 </a:t>
                      </a:r>
                      <a:endParaRPr lang="en-US" altLang="ko-KR" sz="1400" dirty="0" smtClean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 자격 요건 </a:t>
                      </a:r>
                      <a:endParaRPr lang="ko-KR" altLang="en-US" sz="1400" dirty="0" smtClean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 필요 역량 </a:t>
                      </a:r>
                      <a:endParaRPr lang="en-US" altLang="ko-KR" sz="1400" dirty="0" smtClean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 자격 요건 </a:t>
                      </a:r>
                      <a:endParaRPr lang="ko-KR" altLang="en-US" sz="1400" dirty="0" smtClean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25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관련 회사  </a:t>
                      </a:r>
                      <a:endParaRPr lang="ko-KR" altLang="en-US" sz="1400" dirty="0" smtClean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</a:rPr>
                        <a:t>관련 회사  </a:t>
                      </a:r>
                      <a:endParaRPr lang="ko-KR" altLang="en-US" sz="1400" dirty="0" smtClean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  <a:latin typeface="+mn-ea"/>
                          <a:ea typeface="+mn-ea"/>
                        </a:rPr>
                        <a:t>관련 사이트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n>
                            <a:solidFill>
                              <a:srgbClr val="0070C0">
                                <a:alpha val="24000"/>
                              </a:srgbClr>
                            </a:solidFill>
                          </a:ln>
                          <a:latin typeface="+mn-ea"/>
                          <a:ea typeface="+mn-ea"/>
                        </a:rPr>
                        <a:t>관련 사이트</a:t>
                      </a:r>
                      <a:endParaRPr lang="ko-KR" altLang="en-US" sz="1400" dirty="0">
                        <a:ln>
                          <a:solidFill>
                            <a:srgbClr val="0070C0">
                              <a:alpha val="24000"/>
                            </a:srgbClr>
                          </a:solidFill>
                        </a:ln>
                        <a:latin typeface="+mn-ea"/>
                        <a:ea typeface="+mn-ea"/>
                      </a:endParaRPr>
                    </a:p>
                  </a:txBody>
                  <a:tcPr marL="132080" marR="132080" marT="34290" marB="3429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dirty="0">
                        <a:latin typeface="+mn-ea"/>
                        <a:ea typeface="+mn-ea"/>
                      </a:endParaRPr>
                    </a:p>
                  </a:txBody>
                  <a:tcPr marL="132080" marR="132080" marT="34290" marB="34290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0" y="211626"/>
            <a:ext cx="9906000" cy="378883"/>
            <a:chOff x="-17786" y="216137"/>
            <a:chExt cx="9906000" cy="378883"/>
          </a:xfrm>
        </p:grpSpPr>
        <p:sp>
          <p:nvSpPr>
            <p:cNvPr id="9" name="직사각형 8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6909248" y="216137"/>
              <a:ext cx="28845" cy="30522"/>
            </a:xfrm>
            <a:custGeom>
              <a:avLst/>
              <a:gdLst>
                <a:gd name="T0" fmla="*/ 49 w 654"/>
                <a:gd name="T1" fmla="*/ 0 h 654"/>
                <a:gd name="T2" fmla="*/ 63 w 654"/>
                <a:gd name="T3" fmla="*/ 2 h 654"/>
                <a:gd name="T4" fmla="*/ 515 w 654"/>
                <a:gd name="T5" fmla="*/ 174 h 654"/>
                <a:gd name="T6" fmla="*/ 527 w 654"/>
                <a:gd name="T7" fmla="*/ 181 h 654"/>
                <a:gd name="T8" fmla="*/ 536 w 654"/>
                <a:gd name="T9" fmla="*/ 192 h 654"/>
                <a:gd name="T10" fmla="*/ 542 w 654"/>
                <a:gd name="T11" fmla="*/ 205 h 654"/>
                <a:gd name="T12" fmla="*/ 544 w 654"/>
                <a:gd name="T13" fmla="*/ 220 h 654"/>
                <a:gd name="T14" fmla="*/ 541 w 654"/>
                <a:gd name="T15" fmla="*/ 234 h 654"/>
                <a:gd name="T16" fmla="*/ 534 w 654"/>
                <a:gd name="T17" fmla="*/ 247 h 654"/>
                <a:gd name="T18" fmla="*/ 524 w 654"/>
                <a:gd name="T19" fmla="*/ 256 h 654"/>
                <a:gd name="T20" fmla="*/ 510 w 654"/>
                <a:gd name="T21" fmla="*/ 262 h 654"/>
                <a:gd name="T22" fmla="*/ 412 w 654"/>
                <a:gd name="T23" fmla="*/ 289 h 654"/>
                <a:gd name="T24" fmla="*/ 641 w 654"/>
                <a:gd name="T25" fmla="*/ 518 h 654"/>
                <a:gd name="T26" fmla="*/ 649 w 654"/>
                <a:gd name="T27" fmla="*/ 529 h 654"/>
                <a:gd name="T28" fmla="*/ 654 w 654"/>
                <a:gd name="T29" fmla="*/ 543 h 654"/>
                <a:gd name="T30" fmla="*/ 654 w 654"/>
                <a:gd name="T31" fmla="*/ 558 h 654"/>
                <a:gd name="T32" fmla="*/ 649 w 654"/>
                <a:gd name="T33" fmla="*/ 572 h 654"/>
                <a:gd name="T34" fmla="*/ 641 w 654"/>
                <a:gd name="T35" fmla="*/ 583 h 654"/>
                <a:gd name="T36" fmla="*/ 583 w 654"/>
                <a:gd name="T37" fmla="*/ 641 h 654"/>
                <a:gd name="T38" fmla="*/ 571 w 654"/>
                <a:gd name="T39" fmla="*/ 649 h 654"/>
                <a:gd name="T40" fmla="*/ 557 w 654"/>
                <a:gd name="T41" fmla="*/ 654 h 654"/>
                <a:gd name="T42" fmla="*/ 543 w 654"/>
                <a:gd name="T43" fmla="*/ 654 h 654"/>
                <a:gd name="T44" fmla="*/ 530 w 654"/>
                <a:gd name="T45" fmla="*/ 649 h 654"/>
                <a:gd name="T46" fmla="*/ 517 w 654"/>
                <a:gd name="T47" fmla="*/ 641 h 654"/>
                <a:gd name="T48" fmla="*/ 289 w 654"/>
                <a:gd name="T49" fmla="*/ 412 h 654"/>
                <a:gd name="T50" fmla="*/ 262 w 654"/>
                <a:gd name="T51" fmla="*/ 510 h 654"/>
                <a:gd name="T52" fmla="*/ 256 w 654"/>
                <a:gd name="T53" fmla="*/ 524 h 654"/>
                <a:gd name="T54" fmla="*/ 246 w 654"/>
                <a:gd name="T55" fmla="*/ 534 h 654"/>
                <a:gd name="T56" fmla="*/ 234 w 654"/>
                <a:gd name="T57" fmla="*/ 541 h 654"/>
                <a:gd name="T58" fmla="*/ 220 w 654"/>
                <a:gd name="T59" fmla="*/ 544 h 654"/>
                <a:gd name="T60" fmla="*/ 205 w 654"/>
                <a:gd name="T61" fmla="*/ 543 h 654"/>
                <a:gd name="T62" fmla="*/ 192 w 654"/>
                <a:gd name="T63" fmla="*/ 536 h 654"/>
                <a:gd name="T64" fmla="*/ 181 w 654"/>
                <a:gd name="T65" fmla="*/ 527 h 654"/>
                <a:gd name="T66" fmla="*/ 174 w 654"/>
                <a:gd name="T67" fmla="*/ 515 h 654"/>
                <a:gd name="T68" fmla="*/ 3 w 654"/>
                <a:gd name="T69" fmla="*/ 62 h 654"/>
                <a:gd name="T70" fmla="*/ 0 w 654"/>
                <a:gd name="T71" fmla="*/ 50 h 654"/>
                <a:gd name="T72" fmla="*/ 0 w 654"/>
                <a:gd name="T73" fmla="*/ 36 h 654"/>
                <a:gd name="T74" fmla="*/ 5 w 654"/>
                <a:gd name="T75" fmla="*/ 24 h 654"/>
                <a:gd name="T76" fmla="*/ 14 w 654"/>
                <a:gd name="T77" fmla="*/ 13 h 654"/>
                <a:gd name="T78" fmla="*/ 24 w 654"/>
                <a:gd name="T79" fmla="*/ 5 h 654"/>
                <a:gd name="T80" fmla="*/ 37 w 654"/>
                <a:gd name="T81" fmla="*/ 1 h 654"/>
                <a:gd name="T82" fmla="*/ 49 w 654"/>
                <a:gd name="T83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4" h="654">
                  <a:moveTo>
                    <a:pt x="49" y="0"/>
                  </a:moveTo>
                  <a:lnTo>
                    <a:pt x="63" y="2"/>
                  </a:lnTo>
                  <a:lnTo>
                    <a:pt x="515" y="174"/>
                  </a:lnTo>
                  <a:lnTo>
                    <a:pt x="527" y="181"/>
                  </a:lnTo>
                  <a:lnTo>
                    <a:pt x="536" y="192"/>
                  </a:lnTo>
                  <a:lnTo>
                    <a:pt x="542" y="205"/>
                  </a:lnTo>
                  <a:lnTo>
                    <a:pt x="544" y="220"/>
                  </a:lnTo>
                  <a:lnTo>
                    <a:pt x="541" y="234"/>
                  </a:lnTo>
                  <a:lnTo>
                    <a:pt x="534" y="247"/>
                  </a:lnTo>
                  <a:lnTo>
                    <a:pt x="524" y="256"/>
                  </a:lnTo>
                  <a:lnTo>
                    <a:pt x="510" y="262"/>
                  </a:lnTo>
                  <a:lnTo>
                    <a:pt x="412" y="289"/>
                  </a:lnTo>
                  <a:lnTo>
                    <a:pt x="641" y="518"/>
                  </a:lnTo>
                  <a:lnTo>
                    <a:pt x="649" y="529"/>
                  </a:lnTo>
                  <a:lnTo>
                    <a:pt x="654" y="543"/>
                  </a:lnTo>
                  <a:lnTo>
                    <a:pt x="654" y="558"/>
                  </a:lnTo>
                  <a:lnTo>
                    <a:pt x="649" y="572"/>
                  </a:lnTo>
                  <a:lnTo>
                    <a:pt x="641" y="583"/>
                  </a:lnTo>
                  <a:lnTo>
                    <a:pt x="583" y="641"/>
                  </a:lnTo>
                  <a:lnTo>
                    <a:pt x="571" y="649"/>
                  </a:lnTo>
                  <a:lnTo>
                    <a:pt x="557" y="654"/>
                  </a:lnTo>
                  <a:lnTo>
                    <a:pt x="543" y="654"/>
                  </a:lnTo>
                  <a:lnTo>
                    <a:pt x="530" y="649"/>
                  </a:lnTo>
                  <a:lnTo>
                    <a:pt x="517" y="641"/>
                  </a:lnTo>
                  <a:lnTo>
                    <a:pt x="289" y="412"/>
                  </a:lnTo>
                  <a:lnTo>
                    <a:pt x="262" y="510"/>
                  </a:lnTo>
                  <a:lnTo>
                    <a:pt x="256" y="524"/>
                  </a:lnTo>
                  <a:lnTo>
                    <a:pt x="246" y="534"/>
                  </a:lnTo>
                  <a:lnTo>
                    <a:pt x="234" y="541"/>
                  </a:lnTo>
                  <a:lnTo>
                    <a:pt x="220" y="544"/>
                  </a:lnTo>
                  <a:lnTo>
                    <a:pt x="205" y="543"/>
                  </a:lnTo>
                  <a:lnTo>
                    <a:pt x="192" y="536"/>
                  </a:lnTo>
                  <a:lnTo>
                    <a:pt x="181" y="527"/>
                  </a:lnTo>
                  <a:lnTo>
                    <a:pt x="174" y="515"/>
                  </a:lnTo>
                  <a:lnTo>
                    <a:pt x="3" y="62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5" y="24"/>
                  </a:lnTo>
                  <a:lnTo>
                    <a:pt x="14" y="13"/>
                  </a:lnTo>
                  <a:lnTo>
                    <a:pt x="24" y="5"/>
                  </a:lnTo>
                  <a:lnTo>
                    <a:pt x="3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7D588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300299" y="111695"/>
            <a:ext cx="205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II.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목표설정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5570" y="624375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4.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목표 직무 선택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6903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85677"/>
              </p:ext>
            </p:extLst>
          </p:nvPr>
        </p:nvGraphicFramePr>
        <p:xfrm>
          <a:off x="184960" y="1018783"/>
          <a:ext cx="9536080" cy="5604404"/>
        </p:xfrm>
        <a:graphic>
          <a:graphicData uri="http://schemas.openxmlformats.org/drawingml/2006/table">
            <a:tbl>
              <a:tblPr/>
              <a:tblGrid>
                <a:gridCol w="742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7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3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9025">
                  <a:extLst>
                    <a:ext uri="{9D8B030D-6E8A-4147-A177-3AD203B41FA5}">
                      <a16:colId xmlns:a16="http://schemas.microsoft.com/office/drawing/2014/main" val="3785160901"/>
                    </a:ext>
                  </a:extLst>
                </a:gridCol>
              </a:tblGrid>
              <a:tr h="4648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영역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1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2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학년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4/5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학년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7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지식 및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기술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전공지식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외국어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직무관련 자격증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872">
                <a:tc row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경험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한자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컴퓨터활용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어학연수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/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해외경험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인턴십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공모전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봉사활동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소학회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동아리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기타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특별활동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독서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알바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등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7129" marR="37129" marT="10265" marB="10265" anchor="ctr">
                    <a:lnL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D148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73388" y="18065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20736" y="619980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-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학년별 대학생활 계획</a:t>
            </a:r>
            <a:endParaRPr lang="ko-KR" altLang="en-US" sz="16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0" y="554509"/>
            <a:ext cx="9906000" cy="36000"/>
          </a:xfrm>
          <a:prstGeom prst="rect">
            <a:avLst/>
          </a:prstGeom>
          <a:gradFill flip="none" rotWithShape="1">
            <a:gsLst>
              <a:gs pos="0">
                <a:srgbClr val="009FE1"/>
              </a:gs>
              <a:gs pos="100000">
                <a:srgbClr val="0163C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300298" y="111695"/>
            <a:ext cx="3380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II.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목표설정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57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-17786" y="116446"/>
            <a:ext cx="9906000" cy="478574"/>
            <a:chOff x="-17786" y="116446"/>
            <a:chExt cx="9906000" cy="478574"/>
          </a:xfrm>
        </p:grpSpPr>
        <p:sp>
          <p:nvSpPr>
            <p:cNvPr id="30" name="직사각형 29"/>
            <p:cNvSpPr/>
            <p:nvPr/>
          </p:nvSpPr>
          <p:spPr>
            <a:xfrm>
              <a:off x="-17786" y="559020"/>
              <a:ext cx="9906000" cy="36000"/>
            </a:xfrm>
            <a:prstGeom prst="rect">
              <a:avLst/>
            </a:prstGeom>
            <a:gradFill flip="none" rotWithShape="1">
              <a:gsLst>
                <a:gs pos="0">
                  <a:srgbClr val="009FE1"/>
                </a:gs>
                <a:gs pos="100000">
                  <a:srgbClr val="0163C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6778383" y="116446"/>
              <a:ext cx="271100" cy="284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7321" y="674190"/>
            <a:ext cx="409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1.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소감</a:t>
            </a:r>
            <a:endParaRPr lang="ko-KR" altLang="en-US" sz="16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46247" y="18185"/>
            <a:ext cx="338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Ⅳ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소 감 </a:t>
            </a:r>
            <a:endParaRPr lang="en-US" altLang="ko-KR" sz="2000" b="1" dirty="0">
              <a:solidFill>
                <a:srgbClr val="00206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7786" y="2482932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2.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학과 요청 사항</a:t>
            </a:r>
            <a:endParaRPr lang="ko-KR" altLang="en-US" sz="16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7786" y="4499531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3.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대학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(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취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•</a:t>
            </a:r>
            <a:r>
              <a:rPr lang="ko-KR" altLang="en-US" b="1" dirty="0" err="1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창업처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)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요청 사항</a:t>
            </a:r>
            <a:endParaRPr lang="ko-KR" altLang="en-US" sz="16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7786" y="2497579"/>
            <a:ext cx="525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2. </a:t>
            </a:r>
            <a:r>
              <a:rPr lang="ko-KR" altLang="en-US" b="1" dirty="0" smtClean="0">
                <a:ln>
                  <a:solidFill>
                    <a:schemeClr val="tx1">
                      <a:lumMod val="85000"/>
                      <a:lumOff val="15000"/>
                      <a:alpha val="16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학과 요청 사항</a:t>
            </a:r>
            <a:endParaRPr lang="ko-KR" altLang="en-US" sz="1600" b="1" dirty="0">
              <a:ln>
                <a:solidFill>
                  <a:schemeClr val="tx1">
                    <a:lumMod val="85000"/>
                    <a:lumOff val="15000"/>
                    <a:alpha val="16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3918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617</Words>
  <Application>Microsoft Office PowerPoint</Application>
  <PresentationFormat>A4 용지(210x297mm)</PresentationFormat>
  <Paragraphs>170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2" baseType="lpstr">
      <vt:lpstr>Aharoni</vt:lpstr>
      <vt:lpstr>HY견고딕</vt:lpstr>
      <vt:lpstr>HY헤드라인M</vt:lpstr>
      <vt:lpstr>굴림</vt:lpstr>
      <vt:lpstr>나눔고딕</vt:lpstr>
      <vt:lpstr>맑은 고딕</vt:lpstr>
      <vt:lpstr>바탕</vt:lpstr>
      <vt:lpstr>함초롬바탕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</dc:creator>
  <cp:lastModifiedBy>Windows 사용자</cp:lastModifiedBy>
  <cp:revision>84</cp:revision>
  <cp:lastPrinted>2018-10-31T08:27:21Z</cp:lastPrinted>
  <dcterms:created xsi:type="dcterms:W3CDTF">2016-10-08T01:20:17Z</dcterms:created>
  <dcterms:modified xsi:type="dcterms:W3CDTF">2018-11-02T00:27:08Z</dcterms:modified>
</cp:coreProperties>
</file>